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10"/>
  </p:notesMasterIdLst>
  <p:handoutMasterIdLst>
    <p:handoutMasterId r:id="rId11"/>
  </p:handoutMasterIdLst>
  <p:sldIdLst>
    <p:sldId id="267" r:id="rId3"/>
    <p:sldId id="266" r:id="rId4"/>
    <p:sldId id="269" r:id="rId5"/>
    <p:sldId id="270" r:id="rId6"/>
    <p:sldId id="268" r:id="rId7"/>
    <p:sldId id="271" r:id="rId8"/>
    <p:sldId id="272" r:id="rId9"/>
  </p:sldIdLst>
  <p:sldSz cx="12192000" cy="6858000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6565"/>
    <a:srgbClr val="026464"/>
    <a:srgbClr val="026363"/>
    <a:srgbClr val="026767"/>
    <a:srgbClr val="026666"/>
    <a:srgbClr val="155C5A"/>
    <a:srgbClr val="006666"/>
    <a:srgbClr val="FFC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/>
    <p:restoredTop sz="94674"/>
  </p:normalViewPr>
  <p:slideViewPr>
    <p:cSldViewPr snapToGrid="0" snapToObjects="1">
      <p:cViewPr varScale="1">
        <p:scale>
          <a:sx n="105" d="100"/>
          <a:sy n="105" d="100"/>
        </p:scale>
        <p:origin x="216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handoutMaster" Target="handoutMasters/handout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smtClean="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5B12991-0EF8-104D-815D-6DD1264FA606}" type="datetimeFigureOut">
              <a:rPr lang="en-GB"/>
              <a:pPr>
                <a:defRPr/>
              </a:pPr>
              <a:t>24/10/2017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 smtClean="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B66863A-3DA3-BB44-A3A6-663BE128A24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F725A696-DEE4-7F4E-875D-C15FB55E6607}" type="datetimeFigureOut">
              <a:rPr lang="en-US"/>
              <a:pPr>
                <a:defRPr/>
              </a:pPr>
              <a:t>10/24/17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Click to edit Master text styles</a:t>
            </a:r>
          </a:p>
          <a:p>
            <a:pPr lvl="1"/>
            <a:r>
              <a:rPr lang="en-GB" altLang="x-none"/>
              <a:t>Second level</a:t>
            </a:r>
          </a:p>
          <a:p>
            <a:pPr lvl="2"/>
            <a:r>
              <a:rPr lang="en-GB" altLang="x-none"/>
              <a:t>Third level</a:t>
            </a:r>
          </a:p>
          <a:p>
            <a:pPr lvl="3"/>
            <a:r>
              <a:rPr lang="en-GB" altLang="x-none"/>
              <a:t>Fourth level</a:t>
            </a:r>
          </a:p>
          <a:p>
            <a:pPr lvl="4"/>
            <a:r>
              <a:rPr lang="en-GB" altLang="x-none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A12FEED-3FAF-D14D-BC46-A9E14BE8E1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-128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-128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-128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description</a:t>
            </a:r>
            <a:r>
              <a:rPr lang="en-US" baseline="0" dirty="0" smtClean="0"/>
              <a:t> of the method: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How many human proteins should contain a domain of interest out of all proteins that interact with a specific viral protein so that we can say with % confidence that a viral protein binds that domain.</a:t>
            </a:r>
          </a:p>
          <a:p>
            <a:pPr rtl="0" fontAlgn="ctr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Reflects the association between the total number of human proteins the viral protein interacts with and the fraction of these proteins containing a specific domain (Fisher's exact test doesn't account for this).</a:t>
            </a:r>
          </a:p>
          <a:p>
            <a:pPr rtl="0" fontAlgn="ctr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The rationale is that the number of human proteins that should contain a domain of interest for us to say with % confidence that a viral protein binds that domain changes as a viral protein gains more interacting partners. In a viral protein has only one human partner we cannot possibly identify which of the domains in that single protein are mediating interactions. Our ability to identify this domain grows a the degree of viral protein grows.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12FEED-3FAF-D14D-BC46-A9E14BE8E1F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67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description</a:t>
            </a:r>
            <a:r>
              <a:rPr lang="en-US" baseline="0" dirty="0" smtClean="0"/>
              <a:t> of the method: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How many human proteins should contain a domain of interest out of all proteins that interact with a specific viral protein so that we can say with % confidence that a viral protein binds that domain.</a:t>
            </a:r>
          </a:p>
          <a:p>
            <a:pPr rtl="0" fontAlgn="ctr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Reflects the association between the total number of human proteins the viral protein interacts with and the fraction of these proteins containing a specific domain (Fisher's exact test doesn't account for this).</a:t>
            </a:r>
          </a:p>
          <a:p>
            <a:pPr rtl="0" fontAlgn="ctr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The rationale is that the number of human proteins that should contain a domain of interest for us to say with % confidence that a viral protein binds that domain changes as a viral protein gains more interacting partners. In a viral protein has only one human partner we cannot possibly identify which of the domains in that single protein are mediating interactions. Our ability to identify this domain grows a the degree of viral protein grows.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12FEED-3FAF-D14D-BC46-A9E14BE8E1F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099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Protein</a:t>
            </a:r>
            <a:r>
              <a:rPr lang="en-US" baseline="0" dirty="0" smtClean="0"/>
              <a:t>-domain pairs that are the least likely to occur by chance according to the </a:t>
            </a:r>
            <a:r>
              <a:rPr lang="en-US" dirty="0" smtClean="0"/>
              <a:t>Fisher’s Exact Test are not enriched</a:t>
            </a:r>
            <a:r>
              <a:rPr lang="en-US" baseline="0" dirty="0" smtClean="0"/>
              <a:t> in ELM domains. Moreover, domains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12FEED-3FAF-D14D-BC46-A9E14BE8E1F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701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Squares</a:t>
            </a:r>
            <a:r>
              <a:rPr lang="en-US" baseline="0" dirty="0" smtClean="0"/>
              <a:t> </a:t>
            </a:r>
            <a:r>
              <a:rPr lang="en-US" baseline="0" smtClean="0"/>
              <a:t>are motifs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12FEED-3FAF-D14D-BC46-A9E14BE8E1F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63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Relationship Id="rId3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<Relationship Id="rId3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eg"/><Relationship Id="rId3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eg"/><Relationship Id="rId3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eg"/><Relationship Id="rId3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Relationship Id="rId3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Relationship Id="rId3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5" descr="EMBL_EBI_DNA_dark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8193179"/>
      </p:ext>
    </p:extLst>
  </p:cSld>
  <p:clrMapOvr>
    <a:masterClrMapping/>
  </p:clrMapOvr>
  <p:transition>
    <p:cu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7" descr="EMBL_EBI_slidebackground_c.elegan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5760220"/>
      </p:ext>
    </p:extLst>
  </p:cSld>
  <p:clrMapOvr>
    <a:masterClrMapping/>
  </p:clrMapOvr>
  <p:transition>
    <p:cut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7" descr="EMBL_EBI_slidebackground_medaka3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0048914"/>
      </p:ext>
    </p:extLst>
  </p:cSld>
  <p:clrMapOvr>
    <a:masterClrMapping/>
  </p:clrMapOvr>
  <p:transition>
    <p:cut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7" descr="EMBL_EBI_slidebackground_medaka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8800642"/>
      </p:ext>
    </p:extLst>
  </p:cSld>
  <p:clrMapOvr>
    <a:masterClrMapping/>
  </p:clrMapOvr>
  <p:transition>
    <p:cut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6615518"/>
      </p:ext>
    </p:extLst>
  </p:cSld>
  <p:clrMapOvr>
    <a:masterClrMapping/>
  </p:clrMapOvr>
  <p:transition>
    <p:cut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6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cut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733083"/>
      </p:ext>
    </p:extLst>
  </p:cSld>
  <p:clrMapOvr>
    <a:masterClrMapping/>
  </p:clrMapOvr>
  <p:transition>
    <p:cut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2915728"/>
      </p:ext>
    </p:extLst>
  </p:cSld>
  <p:clrMapOvr>
    <a:masterClrMapping/>
  </p:clrMapOvr>
  <p:transition>
    <p:cut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1219200"/>
            <a:ext cx="5198533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248400" y="1219200"/>
            <a:ext cx="53340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25859"/>
      </p:ext>
    </p:extLst>
  </p:cSld>
  <p:clrMapOvr>
    <a:masterClrMapping/>
  </p:clrMapOvr>
  <p:transition>
    <p:cut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63508"/>
      </p:ext>
    </p:extLst>
  </p:cSld>
  <p:clrMapOvr>
    <a:masterClrMapping/>
  </p:clrMapOvr>
  <p:transition>
    <p:cut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5216384"/>
      </p:ext>
    </p:extLst>
  </p:cSld>
  <p:clrMapOvr>
    <a:masterClrMapping/>
  </p:clrMapOvr>
  <p:transition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 descr="EMBL_EBI_Industry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1333890"/>
      </p:ext>
    </p:extLst>
  </p:cSld>
  <p:clrMapOvr>
    <a:masterClrMapping/>
  </p:clrMapOvr>
  <p:transition>
    <p:cut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1219200"/>
            <a:ext cx="5198533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248400" y="1219200"/>
            <a:ext cx="53340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313584"/>
      </p:ext>
    </p:extLst>
  </p:cSld>
  <p:clrMapOvr>
    <a:masterClrMapping/>
  </p:clrMapOvr>
  <p:transition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5" descr="powerpont-slide-title_cell_dark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28950" y="-12700"/>
            <a:ext cx="916305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0555804"/>
      </p:ext>
    </p:extLst>
  </p:cSld>
  <p:clrMapOvr>
    <a:masterClrMapping/>
  </p:clrMapOvr>
  <p:transition>
    <p:cut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5" descr="EMBL_EBI_Chemistry-slide2-backgrou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-12700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3707661"/>
      </p:ext>
    </p:extLst>
  </p:cSld>
  <p:clrMapOvr>
    <a:masterClrMapping/>
  </p:clrMapOvr>
  <p:transition>
    <p:cut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7" descr="EMBL_EBI_Chem slide background4.ti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5160509"/>
      </p:ext>
    </p:extLst>
  </p:cSld>
  <p:clrMapOvr>
    <a:masterClrMapping/>
  </p:clrMapOvr>
  <p:transition>
    <p:cut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5" descr="EMBL_EBI_PDBE-slide-background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8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0596527"/>
      </p:ext>
    </p:extLst>
  </p:cSld>
  <p:clrMapOvr>
    <a:masterClrMapping/>
  </p:clrMapOvr>
  <p:transition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7" descr="EMBL_EBI_slidebackground_fly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7838" y="0"/>
            <a:ext cx="9174162" cy="688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3636301"/>
      </p:ext>
    </p:extLst>
  </p:cSld>
  <p:clrMapOvr>
    <a:masterClrMapping/>
  </p:clrMapOvr>
  <p:transition>
    <p:cut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7" descr="EMBL_EBI_slidebackground_cardiac4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5450413"/>
      </p:ext>
    </p:extLst>
  </p:cSld>
  <p:clrMapOvr>
    <a:masterClrMapping/>
  </p:clrMapOvr>
  <p:transition>
    <p:cut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7" descr="EMBL_EBI_slidebackground_cardiac5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9251626"/>
      </p:ext>
    </p:extLst>
  </p:cSld>
  <p:clrMapOvr>
    <a:masterClrMapping/>
  </p:clrMapOvr>
  <p:transition>
    <p:cut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4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ChangeArrowheads="1"/>
          </p:cNvSpPr>
          <p:nvPr/>
        </p:nvSpPr>
        <p:spPr bwMode="auto">
          <a:xfrm flipH="1">
            <a:off x="0" y="6210300"/>
            <a:ext cx="12192000" cy="647700"/>
          </a:xfrm>
          <a:prstGeom prst="rect">
            <a:avLst/>
          </a:prstGeom>
          <a:solidFill>
            <a:srgbClr val="0043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4115" tIns="22065" rIns="44115" bIns="22065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1800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1200" y="304800"/>
            <a:ext cx="10871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smtClean="0"/>
              <a:t>Click to edit Master title style</a:t>
            </a:r>
            <a:endParaRPr lang="de-DE" altLang="x-none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1219200"/>
            <a:ext cx="108712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smtClean="0"/>
              <a:t>Click to edit Master text styles</a:t>
            </a:r>
          </a:p>
          <a:p>
            <a:pPr lvl="1"/>
            <a:r>
              <a:rPr lang="en-US" altLang="x-none" smtClean="0"/>
              <a:t>Second level</a:t>
            </a:r>
          </a:p>
          <a:p>
            <a:pPr lvl="2"/>
            <a:r>
              <a:rPr lang="en-US" altLang="x-none" smtClean="0"/>
              <a:t>Third level</a:t>
            </a:r>
          </a:p>
          <a:p>
            <a:pPr lvl="3"/>
            <a:r>
              <a:rPr lang="en-US" altLang="x-none" smtClean="0"/>
              <a:t>Fourth level</a:t>
            </a:r>
          </a:p>
          <a:p>
            <a:pPr lvl="4"/>
            <a:r>
              <a:rPr lang="en-US" altLang="x-none" smtClean="0"/>
              <a:t>Fifth level</a:t>
            </a:r>
            <a:endParaRPr lang="de-DE" altLang="x-none"/>
          </a:p>
        </p:txBody>
      </p:sp>
      <p:pic>
        <p:nvPicPr>
          <p:cNvPr id="1029" name="Picture 5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787" r:id="rId15"/>
    <p:sldLayoutId id="2147483788" r:id="rId16"/>
    <p:sldLayoutId id="2147483789" r:id="rId17"/>
  </p:sldLayoutIdLst>
  <p:transition>
    <p:cut/>
  </p:transition>
  <p:timing>
    <p:tnLst>
      <p:par>
        <p:cTn id="1" dur="indefinite" restart="never" nodeType="tmRoot"/>
      </p:par>
    </p:tnLst>
  </p:timing>
  <p:hf hdr="0" ftr="0"/>
  <p:txStyles>
    <p:titleStyle>
      <a:lvl1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/>
          <a:ea typeface="ＭＳ Ｐゴシック" charset="0"/>
          <a:cs typeface="HelveticaNeueLT Pro 45 Lt"/>
        </a:defRPr>
      </a:lvl1pPr>
      <a:lvl2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SzPct val="120000"/>
        <a:buFont typeface="Arial" charset="0"/>
        <a:buChar char="•"/>
        <a:defRPr sz="24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1pPr>
      <a:lvl2pPr marL="631825" indent="-276225" algn="l" defTabSz="952500" rtl="0" eaLnBrk="1" fontAlgn="base" hangingPunct="1">
        <a:spcBef>
          <a:spcPct val="20000"/>
        </a:spcBef>
        <a:spcAft>
          <a:spcPts val="575"/>
        </a:spcAft>
        <a:buClr>
          <a:srgbClr val="FF8C9A"/>
        </a:buClr>
        <a:buSzPct val="100000"/>
        <a:buFont typeface="Arial" charset="0"/>
        <a:buChar char="•"/>
        <a:defRPr sz="22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2pPr>
      <a:lvl3pPr marL="895350" indent="-234950" algn="l" defTabSz="952500" rtl="0" eaLnBrk="1" fontAlgn="base" hangingPunct="1">
        <a:spcBef>
          <a:spcPct val="20000"/>
        </a:spcBef>
        <a:spcAft>
          <a:spcPts val="575"/>
        </a:spcAft>
        <a:buClr>
          <a:srgbClr val="FF8C9A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3pPr>
      <a:lvl4pPr marL="1147763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4pPr>
      <a:lvl5pPr marL="1400175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5pPr>
      <a:lvl6pPr marL="2371346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1200" y="304800"/>
            <a:ext cx="10871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x-none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1219200"/>
            <a:ext cx="108712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x-none"/>
              <a:t>Click to edit Master text styles</a:t>
            </a:r>
          </a:p>
          <a:p>
            <a:pPr lvl="1"/>
            <a:r>
              <a:rPr lang="de-DE" altLang="x-none"/>
              <a:t>Second level</a:t>
            </a:r>
          </a:p>
          <a:p>
            <a:pPr lvl="2"/>
            <a:r>
              <a:rPr lang="de-DE" altLang="x-none"/>
              <a:t>Third level</a:t>
            </a:r>
          </a:p>
          <a:p>
            <a:pPr lvl="3"/>
            <a:r>
              <a:rPr lang="de-DE" altLang="x-none"/>
              <a:t>Fourth level</a:t>
            </a:r>
          </a:p>
          <a:p>
            <a:pPr lvl="4"/>
            <a:r>
              <a:rPr lang="de-DE" altLang="x-none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</p:sldLayoutIdLst>
  <p:transition>
    <p:cut/>
  </p:transition>
  <p:timing>
    <p:tnLst>
      <p:par>
        <p:cTn id="1" dur="indefinite" restart="never" nodeType="tmRoot"/>
      </p:par>
    </p:tnLst>
  </p:timing>
  <p:hf hdr="0" ftr="0"/>
  <p:txStyles>
    <p:titleStyle>
      <a:lvl1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/>
          <a:ea typeface="ＭＳ Ｐゴシック" charset="0"/>
          <a:cs typeface="HelveticaNeueLT Pro 45 Lt"/>
        </a:defRPr>
      </a:lvl1pPr>
      <a:lvl2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20000"/>
        <a:buFont typeface="Arial" charset="0"/>
        <a:buChar char="•"/>
        <a:defRPr sz="24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1pPr>
      <a:lvl2pPr marL="631825" indent="-276225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00000"/>
        <a:buFont typeface="Arial" charset="0"/>
        <a:buChar char="•"/>
        <a:defRPr sz="22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2pPr>
      <a:lvl3pPr marL="895350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3pPr>
      <a:lvl4pPr marL="1147763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4pPr>
      <a:lvl5pPr marL="1400175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5pPr>
      <a:lvl6pPr marL="2371346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11201" y="1040418"/>
            <a:ext cx="10363200" cy="1849085"/>
          </a:xfrm>
        </p:spPr>
        <p:txBody>
          <a:bodyPr/>
          <a:lstStyle/>
          <a:p>
            <a:r>
              <a:rPr lang="en-US" sz="3600" dirty="0"/>
              <a:t>Identifying novel functional linear motifs using host-viral protein interactions and the principle of convergent </a:t>
            </a:r>
            <a:r>
              <a:rPr lang="en-US" sz="3600" dirty="0" smtClean="0"/>
              <a:t>evolution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Vitalii Kleshchevnikov</a:t>
            </a:r>
          </a:p>
          <a:p>
            <a:r>
              <a:rPr lang="en-GB" dirty="0" err="1" smtClean="0"/>
              <a:t>Evangelia</a:t>
            </a:r>
            <a:r>
              <a:rPr lang="en-GB" dirty="0" smtClean="0"/>
              <a:t> </a:t>
            </a:r>
            <a:r>
              <a:rPr lang="en-GB" dirty="0" err="1" smtClean="0"/>
              <a:t>Petsalaki’s</a:t>
            </a:r>
            <a:r>
              <a:rPr lang="en-GB" dirty="0" smtClean="0"/>
              <a:t> group </a:t>
            </a:r>
            <a:br>
              <a:rPr lang="en-GB" dirty="0" smtClean="0"/>
            </a:br>
            <a:r>
              <a:rPr lang="en-GB" dirty="0" smtClean="0"/>
              <a:t>(Whole Cell Signalling)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4776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4"/>
          <p:cNvSpPr>
            <a:spLocks noGrp="1"/>
          </p:cNvSpPr>
          <p:nvPr>
            <p:ph type="title"/>
          </p:nvPr>
        </p:nvSpPr>
        <p:spPr>
          <a:xfrm>
            <a:off x="708346" y="275831"/>
            <a:ext cx="10871200" cy="762000"/>
          </a:xfrm>
        </p:spPr>
        <p:txBody>
          <a:bodyPr/>
          <a:lstStyle/>
          <a:p>
            <a:pPr algn="ctr"/>
            <a:r>
              <a:rPr lang="en-US" altLang="x-none" dirty="0" smtClean="0">
                <a:latin typeface="HelveticaNeueLT Pro 45 Lt" charset="0"/>
                <a:ea typeface="ＭＳ Ｐゴシック" charset="-128"/>
                <a:cs typeface="HelveticaNeueLT Pro 45 Lt" charset="0"/>
              </a:rPr>
              <a:t>Overview</a:t>
            </a:r>
            <a:endParaRPr lang="x-none" altLang="x-none" dirty="0">
              <a:latin typeface="HelveticaNeueLT Pro 45 Lt" charset="0"/>
              <a:ea typeface="ＭＳ Ｐゴシック" charset="-128"/>
              <a:cs typeface="HelveticaNeueLT Pro 45 Lt" charset="0"/>
            </a:endParaRPr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3122565" y="963369"/>
            <a:ext cx="5052399" cy="889903"/>
            <a:chOff x="5285854" y="8132228"/>
            <a:chExt cx="6885528" cy="1212780"/>
          </a:xfrm>
        </p:grpSpPr>
        <p:grpSp>
          <p:nvGrpSpPr>
            <p:cNvPr id="16" name="Group 15"/>
            <p:cNvGrpSpPr/>
            <p:nvPr/>
          </p:nvGrpSpPr>
          <p:grpSpPr>
            <a:xfrm>
              <a:off x="6254616" y="8132228"/>
              <a:ext cx="5916766" cy="1212780"/>
              <a:chOff x="10214797" y="7613760"/>
              <a:chExt cx="5916766" cy="1212780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10214797" y="7694342"/>
                <a:ext cx="3580005" cy="975135"/>
              </a:xfrm>
              <a:prstGeom prst="rect">
                <a:avLst/>
              </a:prstGeom>
              <a:solidFill>
                <a:srgbClr val="008CB5">
                  <a:alpha val="7843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marL="571500" marR="0" lvl="0" indent="-5715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We obtain protein </a:t>
                </a:r>
              </a:p>
              <a:p>
                <a:pPr marL="571500" marR="0" lvl="0" indent="-5715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interaction data </a:t>
                </a:r>
                <a:r>
                  <a:rPr kumimoji="0" lang="en-US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from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pic>
            <p:nvPicPr>
              <p:cNvPr id="19" name="Content Placeholder 128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794802" y="7613760"/>
                <a:ext cx="2336761" cy="1212780"/>
              </a:xfrm>
              <a:prstGeom prst="rect">
                <a:avLst/>
              </a:prstGeom>
            </p:spPr>
          </p:pic>
        </p:grpSp>
        <p:sp>
          <p:nvSpPr>
            <p:cNvPr id="17" name="Oval 16"/>
            <p:cNvSpPr/>
            <p:nvPr/>
          </p:nvSpPr>
          <p:spPr>
            <a:xfrm>
              <a:off x="5285854" y="8235917"/>
              <a:ext cx="903599" cy="903599"/>
            </a:xfrm>
            <a:prstGeom prst="ellipse">
              <a:avLst/>
            </a:prstGeom>
            <a:solidFill>
              <a:srgbClr val="F79646"/>
            </a:solidFill>
            <a:ln w="25400" cap="flat" cmpd="sng" algn="ctr">
              <a:solidFill>
                <a:srgbClr val="F7964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88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1</a:t>
              </a:r>
            </a:p>
          </p:txBody>
        </p:sp>
      </p:grpSp>
      <p:grpSp>
        <p:nvGrpSpPr>
          <p:cNvPr id="30" name="Group 29"/>
          <p:cNvGrpSpPr>
            <a:grpSpLocks noChangeAspect="1"/>
          </p:cNvGrpSpPr>
          <p:nvPr/>
        </p:nvGrpSpPr>
        <p:grpSpPr>
          <a:xfrm>
            <a:off x="1636752" y="1838968"/>
            <a:ext cx="4713905" cy="1446906"/>
            <a:chOff x="6343042" y="10796637"/>
            <a:chExt cx="5925295" cy="1818734"/>
          </a:xfrm>
        </p:grpSpPr>
        <p:grpSp>
          <p:nvGrpSpPr>
            <p:cNvPr id="31" name="Group 30"/>
            <p:cNvGrpSpPr/>
            <p:nvPr/>
          </p:nvGrpSpPr>
          <p:grpSpPr>
            <a:xfrm>
              <a:off x="7336799" y="10796637"/>
              <a:ext cx="4931538" cy="1811584"/>
              <a:chOff x="1268809" y="12811572"/>
              <a:chExt cx="4931538" cy="1811584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1268809" y="13733356"/>
                <a:ext cx="4931538" cy="889800"/>
              </a:xfrm>
              <a:prstGeom prst="rect">
                <a:avLst/>
              </a:prstGeom>
              <a:solidFill>
                <a:srgbClr val="008CB5">
                  <a:alpha val="7843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marL="571500" marR="0" lvl="0" indent="-5715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We use                    to identify </a:t>
                </a:r>
              </a:p>
              <a:p>
                <a:pPr marL="571500" marR="0" lvl="0" indent="-5715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known globular domains</a:t>
                </a:r>
              </a:p>
            </p:txBody>
          </p:sp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84904" y="12811572"/>
                <a:ext cx="1892555" cy="1441947"/>
              </a:xfrm>
              <a:prstGeom prst="rect">
                <a:avLst/>
              </a:prstGeom>
            </p:spPr>
          </p:pic>
        </p:grpSp>
        <p:sp>
          <p:nvSpPr>
            <p:cNvPr id="32" name="Oval 31"/>
            <p:cNvSpPr/>
            <p:nvPr/>
          </p:nvSpPr>
          <p:spPr>
            <a:xfrm>
              <a:off x="6343042" y="11711772"/>
              <a:ext cx="903599" cy="903599"/>
            </a:xfrm>
            <a:prstGeom prst="ellipse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88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2</a:t>
              </a:r>
              <a:endParaRPr kumimoji="0" lang="en-US" sz="6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</p:grpSp>
      <p:grpSp>
        <p:nvGrpSpPr>
          <p:cNvPr id="41" name="Group 40"/>
          <p:cNvGrpSpPr>
            <a:grpSpLocks noChangeAspect="1"/>
          </p:cNvGrpSpPr>
          <p:nvPr/>
        </p:nvGrpSpPr>
        <p:grpSpPr>
          <a:xfrm>
            <a:off x="6561416" y="248181"/>
            <a:ext cx="5715049" cy="5156986"/>
            <a:chOff x="6998797" y="8604837"/>
            <a:chExt cx="8049684" cy="7263649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51075" y="8604837"/>
              <a:ext cx="5797406" cy="7263649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83650" y="12749267"/>
              <a:ext cx="1759305" cy="2489185"/>
            </a:xfrm>
            <a:prstGeom prst="rect">
              <a:avLst/>
            </a:prstGeom>
          </p:spPr>
        </p:pic>
        <p:grpSp>
          <p:nvGrpSpPr>
            <p:cNvPr id="44" name="Group 43"/>
            <p:cNvGrpSpPr/>
            <p:nvPr/>
          </p:nvGrpSpPr>
          <p:grpSpPr>
            <a:xfrm>
              <a:off x="6998797" y="11444504"/>
              <a:ext cx="4721373" cy="1430568"/>
              <a:chOff x="8523328" y="11633341"/>
              <a:chExt cx="4721373" cy="1430568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9550825" y="11633341"/>
                <a:ext cx="3693876" cy="1430568"/>
              </a:xfrm>
              <a:prstGeom prst="rect">
                <a:avLst/>
              </a:prstGeom>
              <a:solidFill>
                <a:srgbClr val="008CB5">
                  <a:alpha val="7843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marL="571500" marR="0" lvl="0" indent="-57150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We estimate which</a:t>
                </a:r>
              </a:p>
              <a:p>
                <a:pPr marL="571500" marR="0" lvl="0" indent="-57150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domains are likely to </a:t>
                </a:r>
              </a:p>
              <a:p>
                <a:pPr marL="571500" marR="0" lvl="0" indent="-57150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mediate interaction</a:t>
                </a:r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8523328" y="11849787"/>
                <a:ext cx="903599" cy="903599"/>
              </a:xfrm>
              <a:prstGeom prst="ellipse">
                <a:avLst/>
              </a:prstGeom>
              <a:solidFill>
                <a:srgbClr val="C0504D"/>
              </a:solidFill>
              <a:ln w="25400" cap="flat" cmpd="sng" algn="ctr">
                <a:solidFill>
                  <a:srgbClr val="C0504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88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3</a:t>
                </a:r>
              </a:p>
            </p:txBody>
          </p:sp>
        </p:grpSp>
      </p:grpSp>
      <p:grpSp>
        <p:nvGrpSpPr>
          <p:cNvPr id="82" name="Group 81"/>
          <p:cNvGrpSpPr>
            <a:grpSpLocks noChangeAspect="1"/>
          </p:cNvGrpSpPr>
          <p:nvPr/>
        </p:nvGrpSpPr>
        <p:grpSpPr>
          <a:xfrm>
            <a:off x="465231" y="3525733"/>
            <a:ext cx="6921889" cy="1379318"/>
            <a:chOff x="1682714" y="14271549"/>
            <a:chExt cx="9308748" cy="1847247"/>
          </a:xfrm>
        </p:grpSpPr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55771" y="14271549"/>
              <a:ext cx="1311602" cy="1348754"/>
            </a:xfrm>
            <a:prstGeom prst="rect">
              <a:avLst/>
            </a:prstGeom>
          </p:spPr>
        </p:pic>
        <p:grpSp>
          <p:nvGrpSpPr>
            <p:cNvPr id="84" name="Group 83"/>
            <p:cNvGrpSpPr/>
            <p:nvPr/>
          </p:nvGrpSpPr>
          <p:grpSpPr>
            <a:xfrm>
              <a:off x="1682714" y="14346385"/>
              <a:ext cx="9308748" cy="1772411"/>
              <a:chOff x="2279681" y="14960815"/>
              <a:chExt cx="9308748" cy="1772411"/>
            </a:xfrm>
          </p:grpSpPr>
          <p:sp>
            <p:nvSpPr>
              <p:cNvPr id="85" name="TextBox 84"/>
              <p:cNvSpPr txBox="1"/>
              <p:nvPr/>
            </p:nvSpPr>
            <p:spPr>
              <a:xfrm>
                <a:off x="4633798" y="14960815"/>
                <a:ext cx="6954631" cy="1772411"/>
              </a:xfrm>
              <a:prstGeom prst="rect">
                <a:avLst/>
              </a:prstGeom>
              <a:solidFill>
                <a:srgbClr val="008CB5">
                  <a:alpha val="7843"/>
                </a:srgb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571500" marR="0" lvl="0" indent="-57150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We take interacting partners of </a:t>
                </a:r>
              </a:p>
              <a:p>
                <a:pPr marL="571500" marR="0" lvl="0" indent="-57150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kern="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v</a:t>
                </a:r>
                <a:r>
                  <a:rPr kumimoji="0" lang="en-US" sz="20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iral</a:t>
                </a:r>
                <a:r>
                  <a:rPr kumimoji="0" lang="en-US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-interacting human </a:t>
                </a:r>
                <a:r>
                  <a:rPr lang="en-US" sz="2000" kern="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proteins </a:t>
                </a:r>
                <a:r>
                  <a:rPr lang="en-US" sz="2000" kern="0" dirty="0" smtClean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containing  </a:t>
                </a:r>
                <a:r>
                  <a:rPr lang="en-US" sz="2000" kern="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these domains and 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use </a:t>
                </a:r>
                <a:r>
                  <a:rPr kumimoji="0" lang="en-US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QSLIMFinder to 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discover linear motifs de-novo</a:t>
                </a:r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2279681" y="15458292"/>
                <a:ext cx="903599" cy="903599"/>
              </a:xfrm>
              <a:prstGeom prst="ellipse">
                <a:avLst/>
              </a:prstGeom>
              <a:solidFill>
                <a:srgbClr val="8064A2"/>
              </a:solidFill>
              <a:ln w="25400" cap="flat" cmpd="sng" algn="ctr">
                <a:solidFill>
                  <a:srgbClr val="8064A2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88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4</a:t>
                </a:r>
              </a:p>
            </p:txBody>
          </p:sp>
        </p:grpSp>
      </p:grpSp>
      <p:grpSp>
        <p:nvGrpSpPr>
          <p:cNvPr id="96" name="Group 95"/>
          <p:cNvGrpSpPr>
            <a:grpSpLocks noChangeAspect="1"/>
          </p:cNvGrpSpPr>
          <p:nvPr/>
        </p:nvGrpSpPr>
        <p:grpSpPr>
          <a:xfrm>
            <a:off x="770361" y="5073952"/>
            <a:ext cx="5373585" cy="1015663"/>
            <a:chOff x="2403385" y="16367127"/>
            <a:chExt cx="7239863" cy="1368409"/>
          </a:xfrm>
        </p:grpSpPr>
        <p:sp>
          <p:nvSpPr>
            <p:cNvPr id="97" name="TextBox 96"/>
            <p:cNvSpPr txBox="1"/>
            <p:nvPr/>
          </p:nvSpPr>
          <p:spPr>
            <a:xfrm>
              <a:off x="3442038" y="16367127"/>
              <a:ext cx="6201210" cy="1368409"/>
            </a:xfrm>
            <a:prstGeom prst="rect">
              <a:avLst/>
            </a:prstGeom>
            <a:solidFill>
              <a:srgbClr val="008CB5">
                <a:alpha val="7843"/>
              </a:srgbClr>
            </a:solidFill>
          </p:spPr>
          <p:txBody>
            <a:bodyPr wrap="square" rtlCol="0">
              <a:spAutoFit/>
            </a:bodyPr>
            <a:lstStyle/>
            <a:p>
              <a:pPr marL="571500" marR="0" lvl="0" indent="-5715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Benchmark</a:t>
              </a:r>
              <a:r>
                <a:rPr kumimoji="0" lang="en-US" sz="2000" b="0" i="0" u="none" strike="noStrike" kern="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 based on known instances </a:t>
              </a:r>
            </a:p>
            <a:p>
              <a:pPr marL="571500" marR="0" lvl="0" indent="-5715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and regions necessary to interact </a:t>
              </a:r>
            </a:p>
            <a:p>
              <a:pPr marL="571500" marR="0" lvl="0" indent="-5715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and </a:t>
              </a:r>
              <a:r>
                <a:rPr lang="en-US" sz="2000" kern="0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c</a:t>
              </a:r>
              <a:r>
                <a:rPr kumimoji="0" lang="en-US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ombine</a:t>
              </a: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 domain-motif pairs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2403385" y="16599533"/>
              <a:ext cx="903599" cy="903599"/>
            </a:xfrm>
            <a:prstGeom prst="ellipse">
              <a:avLst/>
            </a:prstGeom>
            <a:solidFill>
              <a:srgbClr val="4BACC6"/>
            </a:solidFill>
            <a:ln w="25400" cap="flat" cmpd="sng" algn="ctr">
              <a:solidFill>
                <a:srgbClr val="4BACC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88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5</a:t>
              </a:r>
            </a:p>
          </p:txBody>
        </p:sp>
      </p:grpSp>
      <p:grpSp>
        <p:nvGrpSpPr>
          <p:cNvPr id="102" name="Group 101"/>
          <p:cNvGrpSpPr>
            <a:grpSpLocks noChangeAspect="1"/>
          </p:cNvGrpSpPr>
          <p:nvPr/>
        </p:nvGrpSpPr>
        <p:grpSpPr>
          <a:xfrm>
            <a:off x="6274463" y="4896183"/>
            <a:ext cx="2800585" cy="1223525"/>
            <a:chOff x="3672609" y="17131130"/>
            <a:chExt cx="4136535" cy="1807177"/>
          </a:xfrm>
        </p:grpSpPr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02807" y="17131130"/>
              <a:ext cx="3106337" cy="1807177"/>
            </a:xfrm>
            <a:prstGeom prst="rect">
              <a:avLst/>
            </a:prstGeom>
          </p:spPr>
        </p:pic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2609" y="17535395"/>
              <a:ext cx="960977" cy="1360084"/>
            </a:xfrm>
            <a:prstGeom prst="rect">
              <a:avLst/>
            </a:prstGeom>
          </p:spPr>
        </p:pic>
      </p:grpSp>
      <p:grpSp>
        <p:nvGrpSpPr>
          <p:cNvPr id="112" name="Group 111"/>
          <p:cNvGrpSpPr>
            <a:grpSpLocks noChangeAspect="1"/>
          </p:cNvGrpSpPr>
          <p:nvPr/>
        </p:nvGrpSpPr>
        <p:grpSpPr>
          <a:xfrm>
            <a:off x="27743" y="-30603"/>
            <a:ext cx="3252362" cy="2106202"/>
            <a:chOff x="1989973" y="9053117"/>
            <a:chExt cx="4951218" cy="3206367"/>
          </a:xfrm>
        </p:grpSpPr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89973" y="9053117"/>
              <a:ext cx="4339821" cy="2702922"/>
            </a:xfrm>
            <a:prstGeom prst="rect">
              <a:avLst/>
            </a:prstGeom>
          </p:spPr>
        </p:pic>
        <p:sp>
          <p:nvSpPr>
            <p:cNvPr id="114" name="TextBox 113"/>
            <p:cNvSpPr txBox="1"/>
            <p:nvPr/>
          </p:nvSpPr>
          <p:spPr>
            <a:xfrm>
              <a:off x="5293980" y="9417225"/>
              <a:ext cx="1647211" cy="948236"/>
            </a:xfrm>
            <a:prstGeom prst="rect">
              <a:avLst/>
            </a:prstGeom>
            <a:solidFill>
              <a:srgbClr val="008CB5">
                <a:alpha val="7843"/>
              </a:srgbClr>
            </a:solidFill>
          </p:spPr>
          <p:txBody>
            <a:bodyPr wrap="square" rtlCol="0">
              <a:spAutoFit/>
            </a:bodyPr>
            <a:lstStyle/>
            <a:p>
              <a:pPr marL="571500" marR="0" lvl="0" indent="-5715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Globular </a:t>
              </a:r>
            </a:p>
            <a:p>
              <a:pPr marL="571500" marR="0" lvl="0" indent="-5715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domains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2493347" y="11311248"/>
              <a:ext cx="1258596" cy="948236"/>
            </a:xfrm>
            <a:prstGeom prst="rect">
              <a:avLst/>
            </a:prstGeom>
            <a:solidFill>
              <a:srgbClr val="008CB5">
                <a:alpha val="7843"/>
              </a:srgbClr>
            </a:solidFill>
          </p:spPr>
          <p:txBody>
            <a:bodyPr wrap="square" rtlCol="0">
              <a:spAutoFit/>
            </a:bodyPr>
            <a:lstStyle/>
            <a:p>
              <a:pPr marL="571500" marR="0" lvl="0" indent="-5715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Linear </a:t>
              </a:r>
            </a:p>
            <a:p>
              <a:pPr marL="571500" marR="0" lvl="0" indent="-5715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motif</a:t>
              </a:r>
            </a:p>
          </p:txBody>
        </p:sp>
        <p:cxnSp>
          <p:nvCxnSpPr>
            <p:cNvPr id="116" name="Straight Arrow Connector 115"/>
            <p:cNvCxnSpPr/>
            <p:nvPr/>
          </p:nvCxnSpPr>
          <p:spPr>
            <a:xfrm flipV="1">
              <a:off x="3751945" y="11447807"/>
              <a:ext cx="710955" cy="340495"/>
            </a:xfrm>
            <a:prstGeom prst="straightConnector1">
              <a:avLst/>
            </a:prstGeom>
            <a:noFill/>
            <a:ln w="127000" cap="flat" cmpd="sng" algn="ctr">
              <a:solidFill>
                <a:srgbClr val="008CB5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17" name="Straight Arrow Connector 116"/>
            <p:cNvCxnSpPr/>
            <p:nvPr/>
          </p:nvCxnSpPr>
          <p:spPr>
            <a:xfrm flipH="1">
              <a:off x="5010869" y="10360405"/>
              <a:ext cx="834172" cy="347507"/>
            </a:xfrm>
            <a:prstGeom prst="straightConnector1">
              <a:avLst/>
            </a:prstGeom>
            <a:noFill/>
            <a:ln w="127000" cap="flat" cmpd="sng" algn="ctr">
              <a:solidFill>
                <a:srgbClr val="008CB5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18" name="Straight Arrow Connector 117"/>
            <p:cNvCxnSpPr/>
            <p:nvPr/>
          </p:nvCxnSpPr>
          <p:spPr>
            <a:xfrm flipH="1">
              <a:off x="5881165" y="10383313"/>
              <a:ext cx="469894" cy="468016"/>
            </a:xfrm>
            <a:prstGeom prst="straightConnector1">
              <a:avLst/>
            </a:prstGeom>
            <a:noFill/>
            <a:ln w="127000" cap="flat" cmpd="sng" algn="ctr">
              <a:solidFill>
                <a:srgbClr val="008CB5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 preferRelativeResize="0"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408" y="489768"/>
            <a:ext cx="10127488" cy="57024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304800"/>
            <a:ext cx="11753088" cy="762000"/>
          </a:xfrm>
        </p:spPr>
        <p:txBody>
          <a:bodyPr/>
          <a:lstStyle/>
          <a:p>
            <a:r>
              <a:rPr lang="en-US"/>
              <a:t>D</a:t>
            </a:r>
            <a:r>
              <a:rPr lang="en-US" smtClean="0"/>
              <a:t>omains likely </a:t>
            </a:r>
            <a:r>
              <a:rPr lang="en-US" dirty="0" smtClean="0"/>
              <a:t>to </a:t>
            </a:r>
            <a:r>
              <a:rPr lang="en-US" smtClean="0"/>
              <a:t>mediate interaction are enriched </a:t>
            </a:r>
            <a:r>
              <a:rPr lang="en-US" dirty="0" smtClean="0"/>
              <a:t>in ELM domains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11332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 preferRelativeResize="0"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280" y="492807"/>
            <a:ext cx="10143744" cy="5711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304800"/>
            <a:ext cx="11753088" cy="762000"/>
          </a:xfrm>
        </p:spPr>
        <p:txBody>
          <a:bodyPr/>
          <a:lstStyle/>
          <a:p>
            <a:r>
              <a:rPr lang="en-US"/>
              <a:t>D</a:t>
            </a:r>
            <a:r>
              <a:rPr lang="en-US" smtClean="0"/>
              <a:t>omains likely </a:t>
            </a:r>
            <a:r>
              <a:rPr lang="en-US" dirty="0" smtClean="0"/>
              <a:t>to </a:t>
            </a:r>
            <a:r>
              <a:rPr lang="en-US" smtClean="0"/>
              <a:t>mediate interaction are enriched </a:t>
            </a:r>
            <a:r>
              <a:rPr lang="en-US" dirty="0" smtClean="0"/>
              <a:t>in ELM domains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72916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 preferRelativeResize="0"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249" y="915008"/>
            <a:ext cx="9407144" cy="52968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256032"/>
            <a:ext cx="10871200" cy="762000"/>
          </a:xfrm>
        </p:spPr>
        <p:txBody>
          <a:bodyPr/>
          <a:lstStyle/>
          <a:p>
            <a:r>
              <a:rPr lang="en-US"/>
              <a:t>Protein-domain pairs that are the least likely to occur by chance </a:t>
            </a:r>
            <a:r>
              <a:rPr lang="en-US" smtClean="0"/>
              <a:t>(Fisher’s </a:t>
            </a:r>
            <a:r>
              <a:rPr lang="en-US"/>
              <a:t>Exact </a:t>
            </a:r>
            <a:r>
              <a:rPr lang="en-US" smtClean="0"/>
              <a:t>Test) </a:t>
            </a:r>
            <a:r>
              <a:rPr lang="en-US"/>
              <a:t>are not enriched in ELM domains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35872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motif search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 smtClean="0"/>
              <a:t>Each </a:t>
            </a:r>
            <a:r>
              <a:rPr lang="en-US" b="1" u="sng" dirty="0"/>
              <a:t>set </a:t>
            </a:r>
            <a:r>
              <a:rPr lang="en-US" dirty="0"/>
              <a:t>consists of </a:t>
            </a:r>
            <a:r>
              <a:rPr lang="en-US" b="1" u="sng" dirty="0"/>
              <a:t>viral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u="sng" dirty="0"/>
              <a:t>human</a:t>
            </a:r>
            <a:r>
              <a:rPr lang="en-US" dirty="0"/>
              <a:t> interacting </a:t>
            </a:r>
            <a:r>
              <a:rPr lang="en-US" b="1" u="sng" dirty="0"/>
              <a:t>partners</a:t>
            </a:r>
            <a:r>
              <a:rPr lang="en-US" dirty="0"/>
              <a:t> of a </a:t>
            </a:r>
            <a:r>
              <a:rPr lang="en-US" b="1" u="sng" dirty="0"/>
              <a:t>viral-interacting human protein</a:t>
            </a:r>
            <a:r>
              <a:rPr lang="en-US" dirty="0"/>
              <a:t> and </a:t>
            </a:r>
            <a:r>
              <a:rPr lang="en-US" b="1" u="sng" dirty="0"/>
              <a:t>1 viral protein </a:t>
            </a:r>
            <a:r>
              <a:rPr lang="en-US" dirty="0"/>
              <a:t>used </a:t>
            </a:r>
            <a:r>
              <a:rPr lang="en-US" b="1" u="sng" dirty="0"/>
              <a:t>to</a:t>
            </a:r>
            <a:r>
              <a:rPr lang="en-US" dirty="0"/>
              <a:t> limit </a:t>
            </a:r>
            <a:r>
              <a:rPr lang="en-US" b="1" u="sng" dirty="0"/>
              <a:t>the search space</a:t>
            </a:r>
            <a:endParaRPr lang="fi-FI" b="1" u="sng" dirty="0" smtClean="0"/>
          </a:p>
          <a:p>
            <a:r>
              <a:rPr lang="fi-FI" dirty="0" smtClean="0"/>
              <a:t>Out of 5987</a:t>
            </a:r>
            <a:r>
              <a:rPr lang="en-US" dirty="0" smtClean="0"/>
              <a:t> sets of proteins 682 sets returned </a:t>
            </a:r>
            <a:r>
              <a:rPr lang="is-IS" dirty="0"/>
              <a:t>548 motif patterns and </a:t>
            </a:r>
            <a:r>
              <a:rPr lang="is-IS" dirty="0" smtClean="0"/>
              <a:t>3326 </a:t>
            </a:r>
            <a:r>
              <a:rPr lang="is-IS" dirty="0"/>
              <a:t>motif instances in </a:t>
            </a:r>
            <a:r>
              <a:rPr lang="is-IS" dirty="0" smtClean="0"/>
              <a:t>654 proteins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(the probability of finding each motif by chance &lt; 0.3)</a:t>
            </a:r>
            <a:endParaRPr lang="en-US" dirty="0"/>
          </a:p>
          <a:p>
            <a:r>
              <a:rPr lang="en-US" dirty="0" smtClean="0"/>
              <a:t>After the </a:t>
            </a:r>
            <a:r>
              <a:rPr lang="en-US" dirty="0"/>
              <a:t>FDR </a:t>
            </a:r>
            <a:r>
              <a:rPr lang="en-US" dirty="0" smtClean="0"/>
              <a:t>correction and filtering at p &lt; 0.05, </a:t>
            </a:r>
            <a:r>
              <a:rPr lang="is-IS" dirty="0" smtClean="0"/>
              <a:t>105</a:t>
            </a:r>
            <a:r>
              <a:rPr lang="en-US" dirty="0"/>
              <a:t> sets </a:t>
            </a:r>
            <a:r>
              <a:rPr lang="en-US" dirty="0" smtClean="0"/>
              <a:t>has returned 91 </a:t>
            </a:r>
            <a:r>
              <a:rPr lang="is-IS" dirty="0"/>
              <a:t>motif </a:t>
            </a:r>
            <a:r>
              <a:rPr lang="is-IS" dirty="0" smtClean="0"/>
              <a:t>pattern and </a:t>
            </a:r>
            <a:r>
              <a:rPr lang="en-US" dirty="0" smtClean="0"/>
              <a:t>810 </a:t>
            </a:r>
            <a:r>
              <a:rPr lang="is-IS" dirty="0"/>
              <a:t>motif instances in </a:t>
            </a:r>
            <a:r>
              <a:rPr lang="cs-CZ" dirty="0"/>
              <a:t>197 </a:t>
            </a:r>
            <a:r>
              <a:rPr lang="is-IS" dirty="0" smtClean="0"/>
              <a:t>proteins</a:t>
            </a:r>
            <a:r>
              <a:rPr lang="en-US" dirty="0" smtClean="0"/>
              <a:t>.</a:t>
            </a:r>
          </a:p>
          <a:p>
            <a:r>
              <a:rPr lang="en-US" dirty="0" smtClean="0"/>
              <a:t>Most of these have some degree of similarity with known motifs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355053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6992"/>
            <a:ext cx="12192000" cy="6549337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558800" y="152400"/>
            <a:ext cx="10871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2pPr>
            <a:lvl3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3pPr>
            <a:lvl4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4pPr>
            <a:lvl5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5pPr>
            <a:lvl6pPr marL="220599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6pPr>
            <a:lvl7pPr marL="441176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7pPr>
            <a:lvl8pPr marL="6617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8pPr>
            <a:lvl9pPr marL="8823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9pPr>
          </a:lstStyle>
          <a:p>
            <a:r>
              <a:rPr lang="en-US" kern="0" smtClean="0"/>
              <a:t>Linear motif search results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131919350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EMBL-EBI_slide_template_July_2015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MBL-EBI_slide_template_widescreen_2017" id="{55DECE42-137A-B64C-8FE9-A201FE90C3FF}" vid="{5C6ED9C1-695C-A049-8DEA-21EFD7BDF6B0}"/>
    </a:ext>
  </a:extLst>
</a:theme>
</file>

<file path=ppt/theme/theme2.xml><?xml version="1.0" encoding="utf-8"?>
<a:theme xmlns:a="http://schemas.openxmlformats.org/drawingml/2006/main" name="1_Leere Präsentation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MBL-EBI_slide_template_widescreen_2017" id="{55DECE42-137A-B64C-8FE9-A201FE90C3FF}" vid="{E2383BB3-883D-CA46-8288-92E9C5732C9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EMBL-EBI_slide_template_widescreen_2017</Template>
  <TotalTime>1270</TotalTime>
  <Words>527</Words>
  <Application>Microsoft Macintosh PowerPoint</Application>
  <PresentationFormat>Widescreen</PresentationFormat>
  <Paragraphs>48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Calibri</vt:lpstr>
      <vt:lpstr>Helvetica Neue</vt:lpstr>
      <vt:lpstr>HelveticaNeueLT Pro 35 Th</vt:lpstr>
      <vt:lpstr>HelveticaNeueLT Pro 45 Lt</vt:lpstr>
      <vt:lpstr>ＭＳ Ｐゴシック</vt:lpstr>
      <vt:lpstr>Times</vt:lpstr>
      <vt:lpstr>Arial</vt:lpstr>
      <vt:lpstr>EMBL-EBI_slide_template_July_2015</vt:lpstr>
      <vt:lpstr>1_Leere Präsentation</vt:lpstr>
      <vt:lpstr>Identifying novel functional linear motifs using host-viral protein interactions and the principle of convergent evolution</vt:lpstr>
      <vt:lpstr>Overview</vt:lpstr>
      <vt:lpstr>Domains likely to mediate interaction are enriched in ELM domains</vt:lpstr>
      <vt:lpstr>Domains likely to mediate interaction are enriched in ELM domains</vt:lpstr>
      <vt:lpstr>Protein-domain pairs that are the least likely to occur by chance (Fisher’s Exact Test) are not enriched in ELM domains</vt:lpstr>
      <vt:lpstr>Linear motif search results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Vitalii Kleshchevnikov</dc:creator>
  <cp:keywords/>
  <dc:description/>
  <cp:lastModifiedBy>Vitalii Kleshchevnikov</cp:lastModifiedBy>
  <cp:revision>18</cp:revision>
  <dcterms:created xsi:type="dcterms:W3CDTF">2017-10-24T15:06:06Z</dcterms:created>
  <dcterms:modified xsi:type="dcterms:W3CDTF">2017-10-25T12:19:41Z</dcterms:modified>
  <cp:category/>
</cp:coreProperties>
</file>